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43"/>
  </p:notesMasterIdLst>
  <p:sldIdLst>
    <p:sldId id="256" r:id="rId2"/>
    <p:sldId id="286" r:id="rId3"/>
    <p:sldId id="257" r:id="rId4"/>
    <p:sldId id="258" r:id="rId5"/>
    <p:sldId id="259" r:id="rId6"/>
    <p:sldId id="260" r:id="rId7"/>
    <p:sldId id="261" r:id="rId8"/>
    <p:sldId id="287" r:id="rId9"/>
    <p:sldId id="262" r:id="rId10"/>
    <p:sldId id="288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93" r:id="rId22"/>
    <p:sldId id="29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3" r:id="rId31"/>
    <p:sldId id="280" r:id="rId32"/>
    <p:sldId id="290" r:id="rId33"/>
    <p:sldId id="281" r:id="rId34"/>
    <p:sldId id="282" r:id="rId35"/>
    <p:sldId id="291" r:id="rId36"/>
    <p:sldId id="289" r:id="rId37"/>
    <p:sldId id="284" r:id="rId38"/>
    <p:sldId id="285" r:id="rId39"/>
    <p:sldId id="294" r:id="rId40"/>
    <p:sldId id="295" r:id="rId41"/>
    <p:sldId id="296" r:id="rId42"/>
  </p:sldIdLst>
  <p:sldSz cx="9144000" cy="5143500" type="screen16x9"/>
  <p:notesSz cx="6858000" cy="9144000"/>
  <p:embeddedFontLst>
    <p:embeddedFont>
      <p:font typeface="Lato" panose="020F0502020204030203" pitchFamily="34" charset="0"/>
      <p:regular r:id="rId44"/>
      <p:bold r:id="rId45"/>
      <p:italic r:id="rId46"/>
      <p:boldItalic r:id="rId47"/>
    </p:embeddedFont>
    <p:embeddedFont>
      <p:font typeface="Raleway" pitchFamily="2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2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ee372b7416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ee372b7416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ee372b7416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1ee372b7416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1ee372b7416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1ee372b7416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ee372b741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1ee372b741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ee372b7416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ee372b7416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ee372b7416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ee372b7416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ee372b7416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ee372b7416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ee372b7416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ee372b7416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ee372b7416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ee372b7416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ee372b7416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ee372b7416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1ee372b7416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1ee372b7416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ee372b7416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ee372b7416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1ee372b7416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1ee372b7416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ee372b7416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ee372b7416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ee372b7416_0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ee372b7416_0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1ee372b7416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1ee372b7416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ee372b7416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1ee372b7416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ee372b7416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ee372b7416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1ee372b7416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1ee372b7416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ee372b7416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ee372b7416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ee372b741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1ee372b741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ee372b741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ee372b741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ee372b7416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ee372b7416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1ee372b7416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1ee372b7416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ee372b7416_0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ee372b7416_0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ee372b7416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ee372b7416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1ee372b7416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1ee372b7416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ee372b7416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ee372b7416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1ee372b7416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1ee372b7416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sz="28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88" y="0"/>
            <a:ext cx="911542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11F793E-2105-CC9F-540B-B238287F38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41200"/>
            <a:ext cx="7688700" cy="2261100"/>
          </a:xfrm>
        </p:spPr>
        <p:txBody>
          <a:bodyPr>
            <a:normAutofit/>
          </a:bodyPr>
          <a:lstStyle/>
          <a:p>
            <a:pPr marL="146050" indent="0" algn="just"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Que a doutrina de Jesus, mais completa e mais apurada que a de Sócrates, nada tem a perder com a comparação.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373000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body" idx="1"/>
          </p:nvPr>
        </p:nvSpPr>
        <p:spPr>
          <a:xfrm>
            <a:off x="729450" y="1398525"/>
            <a:ext cx="7688700" cy="325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grandeza da missão divina do Cristo não poderá ser diminuída. Além disso, trata-se de fatos históricos, que não podem ser ocultados. O homem chegou a um ponto em que a luz flui por si mesma de debaixo do alqueire.</a:t>
            </a:r>
            <a:endParaRPr sz="2400" b="1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729450" y="1351925"/>
            <a:ext cx="7688700" cy="348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Ela é colocada para que a vejam de frente. Tanto pior para aqueles que temem abrir os seus olhos. É chegado o tempo de perceber as coisas do alto e com amplitude, e não mais do ponto de vista mesquinho e estreito de seitas e castas.</a:t>
            </a:r>
            <a:endParaRPr sz="2400"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729450" y="1328600"/>
            <a:ext cx="7688700" cy="301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Estas citações provarão também que, se Sócrates e Platão pressentiram as ideias cristãs, encontram-se igualmente em sua doutrina os princípios fundamentais do Espiritismo.</a:t>
            </a:r>
            <a:endParaRPr sz="2400" b="1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ídia1">
            <a:hlinkClick r:id="" action="ppaction://media"/>
            <a:extLst>
              <a:ext uri="{FF2B5EF4-FFF2-40B4-BE49-F238E27FC236}">
                <a16:creationId xmlns:a16="http://schemas.microsoft.com/office/drawing/2014/main" id="{A6D2871D-84F4-3FF7-2E3B-0ECF422A25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023" y="96440"/>
            <a:ext cx="8793954" cy="495061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2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ídia2">
            <a:hlinkClick r:id="" action="ppaction://media"/>
            <a:extLst>
              <a:ext uri="{FF2B5EF4-FFF2-40B4-BE49-F238E27FC236}">
                <a16:creationId xmlns:a16="http://schemas.microsoft.com/office/drawing/2014/main" id="{D12AFBD9-FC7F-9A48-E437-B82F053A0C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" y="246459"/>
            <a:ext cx="8743950" cy="46505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412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5"/>
          <p:cNvSpPr txBox="1">
            <a:spLocks noGrp="1"/>
          </p:cNvSpPr>
          <p:nvPr>
            <p:ph type="body" idx="1"/>
          </p:nvPr>
        </p:nvSpPr>
        <p:spPr>
          <a:xfrm>
            <a:off x="729450" y="1406300"/>
            <a:ext cx="7688700" cy="29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Resumo da Doutrina de Sócrates e de Platão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I. </a:t>
            </a:r>
            <a:r>
              <a:rPr lang="pt-BR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homem é </a:t>
            </a:r>
            <a:r>
              <a:rPr lang="pt-BR" sz="20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uma alma encarnada</a:t>
            </a:r>
            <a:r>
              <a:rPr lang="pt-BR" sz="20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 Antes de sua encarnação, ela existia junto aos modelos primordiais, às idéias da verdade, do bem e do belo. Separou-se deles ao encarnar, e, lembrando-se do seu passado, sente-se mais ou menos atormentada pelo desejo de a eles voltar.</a:t>
            </a:r>
            <a:endParaRPr sz="2000" b="1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>
            <a:spLocks noGrp="1"/>
          </p:cNvSpPr>
          <p:nvPr>
            <p:ph type="body" idx="1"/>
          </p:nvPr>
        </p:nvSpPr>
        <p:spPr>
          <a:xfrm>
            <a:off x="729450" y="1429625"/>
            <a:ext cx="7688700" cy="29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II.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alma perturba-se e confunde-se, quando se serve do corpo para considerar algum objeto. Ela tem vertigens como se estivesse ébria, pois se prende às coisas que são, por sua natureza, sujeitas a transformações. </a:t>
            </a:r>
            <a:endParaRPr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>
            <a:spLocks noGrp="1"/>
          </p:cNvSpPr>
          <p:nvPr>
            <p:ph type="body" idx="1"/>
          </p:nvPr>
        </p:nvSpPr>
        <p:spPr>
          <a:xfrm>
            <a:off x="729450" y="1390775"/>
            <a:ext cx="7688700" cy="294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III.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Enquanto tivermos o nosso corpo, e a nossa alma encontrar-se</a:t>
            </a:r>
            <a:endParaRPr sz="2400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mergulhada nessa corrupção, jamais possuiremos o objeto de nossos desejos:</a:t>
            </a:r>
            <a:endParaRPr sz="2400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verdade.</a:t>
            </a:r>
            <a:endParaRPr sz="24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8"/>
          <p:cNvSpPr txBox="1">
            <a:spLocks noGrp="1"/>
          </p:cNvSpPr>
          <p:nvPr>
            <p:ph type="body" idx="1"/>
          </p:nvPr>
        </p:nvSpPr>
        <p:spPr>
          <a:xfrm>
            <a:off x="729450" y="1359675"/>
            <a:ext cx="76887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IV.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alma impura, nesse estado, está entorpecida, e é novamente arrastada para o mundo visível pelo horror ao que é invisível e imaterial.</a:t>
            </a:r>
            <a:endParaRPr sz="2400" b="1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05D3475-F443-5110-19F9-01C9022442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146050" indent="0" algn="ctr">
              <a:buNone/>
            </a:pPr>
            <a:r>
              <a:rPr lang="pt-BR" sz="3600" b="1" dirty="0">
                <a:solidFill>
                  <a:schemeClr val="bg2"/>
                </a:solidFill>
              </a:rPr>
              <a:t>Introdução do Evangelho</a:t>
            </a:r>
          </a:p>
        </p:txBody>
      </p:sp>
    </p:spTree>
    <p:extLst>
      <p:ext uri="{BB962C8B-B14F-4D97-AF65-F5344CB8AC3E}">
        <p14:creationId xmlns:p14="http://schemas.microsoft.com/office/powerpoint/2010/main" val="21816331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V.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Após a nossa morte, o gênio 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daimónion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daemoniu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que nos havia sido designado durante a vida, nos leva para um lugar onde se reúnem todos os que devem ser conduzidos para o Hades16, para serem julgados. </a:t>
            </a:r>
            <a:endParaRPr sz="2400" b="1" i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45D685-97CC-F5A5-03F0-477D99BB44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660712"/>
            <a:ext cx="7688700" cy="2679263"/>
          </a:xfrm>
        </p:spPr>
        <p:txBody>
          <a:bodyPr/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As almas, depois de terem permanecido no Hades o tempo necessário, são reconduzidas a esta vida, 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por numerosos e longos períodos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</a:p>
          <a:p>
            <a:pPr marL="1460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72763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5AEBB9B-660A-DB64-C21E-A200889E62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425388"/>
            <a:ext cx="7688700" cy="2914587"/>
          </a:xfrm>
        </p:spPr>
        <p:txBody>
          <a:bodyPr>
            <a:normAutofit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doutrina dos Anjos Guardiães ou Espíritos protetores, e das reencarnações sucessivas, após intervalos mais ou menos longos de erraticidade.</a:t>
            </a:r>
            <a:endParaRPr lang="pt-BR" sz="2400" b="1" dirty="0"/>
          </a:p>
          <a:p>
            <a:pPr marL="1460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5535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>
            <a:spLocks noGrp="1"/>
          </p:cNvSpPr>
          <p:nvPr>
            <p:ph type="body" idx="1"/>
          </p:nvPr>
        </p:nvSpPr>
        <p:spPr>
          <a:xfrm>
            <a:off x="729450" y="1421850"/>
            <a:ext cx="7688700" cy="31770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VII.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 preocupação constante do filósofo 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(tal como a compreendiam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Sócrates e Platão) </a:t>
            </a:r>
            <a:r>
              <a:rPr lang="pt-BR" sz="2400" b="1" i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é a de ter o maior cuidado com a alma em relação à eternidade nem tanto a esta vida, que é apenas um instante. Se a alma é imortal, não é mais sábio viver com vistas à eternidade?</a:t>
            </a:r>
            <a:endParaRPr sz="24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>
            <a:spLocks noGrp="1"/>
          </p:cNvSpPr>
          <p:nvPr>
            <p:ph type="body" idx="1"/>
          </p:nvPr>
        </p:nvSpPr>
        <p:spPr>
          <a:xfrm>
            <a:off x="729450" y="1351925"/>
            <a:ext cx="7688700" cy="2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Os principais textos de Platão que falam sobre a reencarnação são os diálogos Timeu, Fedro e a República. Nos dois primeiros, Platão explica suas concepções fundamentais a respeito da criação das almas e de sua individualização e desenvolvimento a partir das reencarnações. Na última, Platão lança mão de um mito, o mito de </a:t>
            </a:r>
            <a:r>
              <a:rPr lang="pt-BR" sz="1800" b="1" dirty="0" err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Er</a:t>
            </a: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para exemplificar suas ideias a respeito da reencarnação.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Cristianismo e o Espiritismo ensinam a mesma coisa ?</a:t>
            </a: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Segundo Sócrates, os homens que viveram na Terra encontram-se após a morte e se reconhecem. O Espiritismo no-los mostra continuando suas relações de tal forma, que a morte não é uma interrupção nem uma cessação da vida, mas uma transformação contínua, sem solução de continuidade.</a:t>
            </a:r>
            <a:endParaRPr b="1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32371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quem era  o Cristo ?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000" b="1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“Jesus é o diamante que se tornou estelar, mantendo o brilho interior, sem permitir-se ofuscar, clareando consciências e amando-as. Todo o Seu é ministério de esperança e de amor, de compaixão de auxílio, movimentado pela ação do Bem, único recurso para minimizar ou anular as ocorrências dos infortúnios ocultos.</a:t>
            </a:r>
            <a:endParaRPr sz="20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36372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quem era  o Cristo ?</a:t>
            </a:r>
            <a:endParaRPr sz="2400" dirty="0"/>
          </a:p>
        </p:txBody>
      </p:sp>
      <p:pic>
        <p:nvPicPr>
          <p:cNvPr id="194" name="Google Shape;19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2295" y="0"/>
            <a:ext cx="332171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5"/>
          <p:cNvSpPr txBox="1">
            <a:spLocks noGrp="1"/>
          </p:cNvSpPr>
          <p:nvPr>
            <p:ph type="body" idx="1"/>
          </p:nvPr>
        </p:nvSpPr>
        <p:spPr>
          <a:xfrm>
            <a:off x="729450" y="1351925"/>
            <a:ext cx="7688700" cy="298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Enquanto os grandes pensadores de todos os tempos estabeleceram métodos e sistemas de doutrinas, Ele sustentou, no amor, os pilotis da ética humanizada para a felicidade.</a:t>
            </a:r>
            <a:endParaRPr sz="2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6"/>
          <p:cNvSpPr txBox="1">
            <a:spLocks noGrp="1"/>
          </p:cNvSpPr>
          <p:nvPr>
            <p:ph type="body" idx="1"/>
          </p:nvPr>
        </p:nvSpPr>
        <p:spPr>
          <a:xfrm>
            <a:off x="729450" y="1375225"/>
            <a:ext cx="7688700" cy="296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A humanidade de Jesus está muito bem delineada na parábola do bom samaritano, exemplo máximo de solidariedade, de elevação de sentimentos, de caridade...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7650" y="1356300"/>
            <a:ext cx="7688700" cy="34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Da suposição de que Jesus devia conhecer a seita dos essênios, seria errado concluir que Ele embasou nela a Sua doutrina, e que, se tivesse vivido em outro meio, teria professado outros princípios. As grandes ideias nunca apareceram subitamente.</a:t>
            </a:r>
            <a:endParaRPr sz="24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0"/>
          <p:cNvSpPr txBox="1">
            <a:spLocks noGrp="1"/>
          </p:cNvSpPr>
          <p:nvPr>
            <p:ph type="body" idx="1"/>
          </p:nvPr>
        </p:nvSpPr>
        <p:spPr>
          <a:xfrm>
            <a:off x="729450" y="1359675"/>
            <a:ext cx="7688700" cy="298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Apresenta-O em forma de Amor, amável e conhecido, próximo das necessidades humanas, compassivo e amigo. Reformula o conceito mosaico e atualiza-o em termos de conquista possível, aproximando os homens dEle pela razão simples de Ele estar sempre próximo dos indivíduos que se recusam a doar-se-lhe em amor.</a:t>
            </a:r>
            <a:endParaRPr sz="24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7"/>
          <p:cNvSpPr txBox="1">
            <a:spLocks noGrp="1"/>
          </p:cNvSpPr>
          <p:nvPr>
            <p:ph type="body" idx="1"/>
          </p:nvPr>
        </p:nvSpPr>
        <p:spPr>
          <a:xfrm>
            <a:off x="729450" y="1257300"/>
            <a:ext cx="7688700" cy="3516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No artigo de Maria de Lurdes Duarte na revista eletrônica o Consolador, ela questiona: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Quem é jesus para nós ?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Como o sentimos nas nossas vidas ?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0FFFC70-D520-60F7-768A-D50A29C513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11088"/>
            <a:ext cx="7688700" cy="3028887"/>
          </a:xfrm>
        </p:spPr>
        <p:txBody>
          <a:bodyPr>
            <a:normAutofit lnSpcReduction="10000"/>
          </a:bodyPr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mestre ?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messias ?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modelo ?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ser espiritual angélico ?</a:t>
            </a: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DEUS feito homem ?</a:t>
            </a:r>
            <a:endParaRPr lang="pt-BR" sz="2400" dirty="0">
              <a:solidFill>
                <a:schemeClr val="bg2"/>
              </a:solidFill>
            </a:endParaRPr>
          </a:p>
          <a:p>
            <a:pPr marL="1460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449037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8"/>
          <p:cNvSpPr txBox="1">
            <a:spLocks noGrp="1"/>
          </p:cNvSpPr>
          <p:nvPr>
            <p:ph type="body" idx="1"/>
          </p:nvPr>
        </p:nvSpPr>
        <p:spPr>
          <a:xfrm>
            <a:off x="729450" y="1313075"/>
            <a:ext cx="7688700" cy="354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profeta?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Um milagreiro?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cego, Jesus é a Luz!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faminto, Jesus é o Pão!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sedento, Jesus é a Água da Vida!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24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9"/>
          <p:cNvSpPr txBox="1">
            <a:spLocks noGrp="1"/>
          </p:cNvSpPr>
          <p:nvPr>
            <p:ph type="body" idx="1"/>
          </p:nvPr>
        </p:nvSpPr>
        <p:spPr>
          <a:xfrm>
            <a:off x="729450" y="1297525"/>
            <a:ext cx="7688700" cy="3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enfermo, Jesus é a Cura!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morto, Jesus é a Vida!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solitário, Jesus é o Amigo!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viajante, Jesus é o Caminho!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sábio, Jesus é a sabedoria!</a:t>
            </a:r>
            <a:endParaRPr sz="2400" b="1" dirty="0">
              <a:solidFill>
                <a:schemeClr val="bg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advogado, Jesus é o Juiz!</a:t>
            </a:r>
            <a:endParaRPr sz="2400" dirty="0">
              <a:solidFill>
                <a:schemeClr val="bg2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B225DA-5E1D-FE58-79DE-83AB829B6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85047"/>
            <a:ext cx="7688700" cy="2954928"/>
          </a:xfrm>
        </p:spPr>
        <p:txBody>
          <a:bodyPr/>
          <a:lstStyle/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a medicina, Jesus é o Médico dos médicos!</a:t>
            </a:r>
          </a:p>
          <a:p>
            <a:pPr marL="0" lvl="0" indent="0" algn="just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bg2"/>
                </a:solidFill>
                <a:latin typeface="Arial"/>
                <a:ea typeface="Arial"/>
                <a:cs typeface="Arial"/>
                <a:sym typeface="Arial"/>
              </a:rPr>
              <a:t>Para o réu, Jesus é o advogado!</a:t>
            </a:r>
          </a:p>
          <a:p>
            <a:pPr marL="1460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79571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A8B0028-FBF3-BB10-CC80-8D3F1606A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7650" y="1441200"/>
            <a:ext cx="7688700" cy="2794624"/>
          </a:xfrm>
        </p:spPr>
        <p:txBody>
          <a:bodyPr>
            <a:noAutofit/>
          </a:bodyPr>
          <a:lstStyle/>
          <a:p>
            <a:pPr marL="146050" indent="0" algn="just"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Por isso, não é importante alguém apenas confessar-se crente em Jesus ou não, mas imitá-lo, em razão do que Ele inspira, do sentido e significado da Sua existência na Terra e da Sua passagem entre as criaturas, quando do Seu apostolado de amor, exarados nos Seus feitos.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956322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>
            <a:spLocks noGrp="1"/>
          </p:cNvSpPr>
          <p:nvPr>
            <p:ph type="body" idx="1"/>
          </p:nvPr>
        </p:nvSpPr>
        <p:spPr>
          <a:xfrm>
            <a:off x="729450" y="1336375"/>
            <a:ext cx="7688700" cy="30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Na tua condição humana necessitas dele, a fim de cresceres, saindo dos teus limites para o infinito do Seu amor. Jesus veio ao homem para humanizá-lo, sem dúvida.</a:t>
            </a:r>
            <a:endParaRPr sz="24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>
            <a:spLocks noGrp="1"/>
          </p:cNvSpPr>
          <p:nvPr>
            <p:ph type="body" idx="1"/>
          </p:nvPr>
        </p:nvSpPr>
        <p:spPr>
          <a:xfrm>
            <a:off x="729450" y="1460700"/>
            <a:ext cx="7688700" cy="28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Cabe-te, agora, esquecer por momentos das tuas pequenezes </a:t>
            </a: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recebê-lo</a:t>
            </a: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assim cristificando-se, no logro da tua realização plena e total.</a:t>
            </a:r>
            <a:endParaRPr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B79F99F-0F9D-223C-6EDD-D7F5633958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85047"/>
            <a:ext cx="7688700" cy="2954928"/>
          </a:xfrm>
        </p:spPr>
        <p:txBody>
          <a:bodyPr>
            <a:normAutofit fontScale="92500" lnSpcReduction="20000"/>
          </a:bodyPr>
          <a:lstStyle/>
          <a:p>
            <a:pPr marL="146050" indent="0">
              <a:buNone/>
            </a:pPr>
            <a:r>
              <a:rPr lang="pt-BR" sz="2400" dirty="0">
                <a:solidFill>
                  <a:srgbClr val="FF0000"/>
                </a:solidFill>
              </a:rPr>
              <a:t>Mártires do Cristianismo</a:t>
            </a:r>
          </a:p>
          <a:p>
            <a:pPr marL="146050" indent="0">
              <a:buNone/>
            </a:pPr>
            <a:r>
              <a:rPr lang="pt-BR" sz="2600" b="1" dirty="0">
                <a:solidFill>
                  <a:schemeClr val="bg2"/>
                </a:solidFill>
              </a:rPr>
              <a:t>Vós que destes a vida por amor a Cristo</a:t>
            </a:r>
          </a:p>
          <a:p>
            <a:pPr marL="146050" indent="0">
              <a:buNone/>
            </a:pPr>
            <a:r>
              <a:rPr lang="pt-BR" sz="2600" b="1" dirty="0">
                <a:solidFill>
                  <a:schemeClr val="bg2"/>
                </a:solidFill>
              </a:rPr>
              <a:t>Que enfrentastes a dor, o ódio e a perseguição</a:t>
            </a:r>
          </a:p>
          <a:p>
            <a:pPr marL="146050" indent="0">
              <a:buNone/>
            </a:pPr>
            <a:r>
              <a:rPr lang="pt-BR" sz="2600" b="1" dirty="0">
                <a:solidFill>
                  <a:schemeClr val="bg2"/>
                </a:solidFill>
              </a:rPr>
              <a:t>Que testemunhastes a fé com coragem e sacrifício</a:t>
            </a:r>
          </a:p>
          <a:p>
            <a:pPr marL="146050" indent="0">
              <a:buNone/>
            </a:pPr>
            <a:r>
              <a:rPr lang="pt-BR" sz="2600" b="1" dirty="0">
                <a:solidFill>
                  <a:schemeClr val="bg2"/>
                </a:solidFill>
              </a:rPr>
              <a:t>Que derramastes o sangue pela salvação</a:t>
            </a:r>
          </a:p>
          <a:p>
            <a:pPr marL="146050" indent="0">
              <a:buNone/>
            </a:pPr>
            <a:r>
              <a:rPr lang="pt-BR" sz="2600" b="1" dirty="0">
                <a:solidFill>
                  <a:schemeClr val="bg2"/>
                </a:solidFill>
              </a:rPr>
              <a:t>Que intercedeis por nós junto ao trono do Senhor        </a:t>
            </a:r>
          </a:p>
          <a:p>
            <a:pPr marL="146050" indent="0">
              <a:buNone/>
            </a:pPr>
            <a:endParaRPr lang="pt-BR" sz="2600" b="1" dirty="0">
              <a:solidFill>
                <a:schemeClr val="bg2"/>
              </a:solidFill>
            </a:endParaRPr>
          </a:p>
          <a:p>
            <a:pPr marL="146050" indent="0">
              <a:buNone/>
            </a:pPr>
            <a:endParaRPr lang="pt-BR" dirty="0"/>
          </a:p>
          <a:p>
            <a:pPr marL="146050" indent="0">
              <a:buNone/>
            </a:pPr>
            <a:r>
              <a:rPr lang="pt-BR" dirty="0"/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281965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727650" y="1313075"/>
            <a:ext cx="7688700" cy="30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 que têm por base a verdade contam sempre com precursores, que lhes preparam parcialmente o caminho. Depois, quando é chegado o tempo, Deus envia um homem com a missão de resumir, coordenar e completar os elementos esparsos e formar, com eles, um corpo de doutrina.</a:t>
            </a:r>
            <a:endParaRPr sz="2400"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CCC0825-CF23-9F5B-2A72-8791785894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264024"/>
            <a:ext cx="7688700" cy="3075951"/>
          </a:xfrm>
        </p:spPr>
        <p:txBody>
          <a:bodyPr/>
          <a:lstStyle/>
          <a:p>
            <a:pPr marL="146050" indent="0" algn="just">
              <a:buNone/>
            </a:pPr>
            <a:r>
              <a:rPr lang="pt-BR" sz="2400" b="1" dirty="0">
                <a:solidFill>
                  <a:schemeClr val="bg2"/>
                </a:solidFill>
              </a:rPr>
              <a:t>Vós que seguistes o exemplo do Mestre crucificado</a:t>
            </a:r>
          </a:p>
          <a:p>
            <a:pPr marL="146050" indent="0" algn="just">
              <a:buNone/>
            </a:pPr>
            <a:r>
              <a:rPr lang="pt-BR" sz="2400" b="1" dirty="0">
                <a:solidFill>
                  <a:schemeClr val="bg2"/>
                </a:solidFill>
              </a:rPr>
              <a:t>Que não negastes o seu nome nem a sua verdade</a:t>
            </a:r>
          </a:p>
          <a:p>
            <a:pPr marL="146050" indent="0" algn="just">
              <a:buNone/>
            </a:pPr>
            <a:r>
              <a:rPr lang="pt-BR" sz="2400" b="1" dirty="0">
                <a:solidFill>
                  <a:schemeClr val="bg2"/>
                </a:solidFill>
              </a:rPr>
              <a:t>Que anunciais o seu Evangelho a todo o mundo</a:t>
            </a:r>
          </a:p>
          <a:p>
            <a:pPr marL="146050" indent="0" algn="just">
              <a:buNone/>
            </a:pPr>
            <a:r>
              <a:rPr lang="pt-BR" sz="2400" b="1" dirty="0">
                <a:solidFill>
                  <a:schemeClr val="bg2"/>
                </a:solidFill>
              </a:rPr>
              <a:t>Que sois sementes de esperança e de santidade</a:t>
            </a:r>
          </a:p>
          <a:p>
            <a:pPr marL="146050" indent="0" algn="just">
              <a:buNone/>
            </a:pPr>
            <a:r>
              <a:rPr lang="pt-BR" sz="2400" b="1" dirty="0">
                <a:solidFill>
                  <a:schemeClr val="bg2"/>
                </a:solidFill>
              </a:rPr>
              <a:t>Vós que brilhais no céu como estrelas luminosas</a:t>
            </a:r>
          </a:p>
          <a:p>
            <a:pPr marL="14605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25525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6B8187E-7211-FF53-B669-0BAAD30BE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29450" y="1371600"/>
            <a:ext cx="7688700" cy="2968375"/>
          </a:xfrm>
        </p:spPr>
        <p:txBody>
          <a:bodyPr>
            <a:normAutofit/>
          </a:bodyPr>
          <a:lstStyle/>
          <a:p>
            <a:pPr marL="146050" indent="0">
              <a:buNone/>
            </a:pPr>
            <a:r>
              <a:rPr lang="pt-BR" sz="2400" b="1" dirty="0">
                <a:solidFill>
                  <a:schemeClr val="bg2"/>
                </a:solidFill>
              </a:rPr>
              <a:t>Que nos inspirais a ser fiéis e generosos</a:t>
            </a:r>
          </a:p>
          <a:p>
            <a:pPr marL="146050" indent="0">
              <a:buNone/>
            </a:pPr>
            <a:r>
              <a:rPr lang="pt-BR" sz="2400" b="1" dirty="0">
                <a:solidFill>
                  <a:schemeClr val="bg2"/>
                </a:solidFill>
              </a:rPr>
              <a:t>Que nos ensinais o caminho da paz e do amor</a:t>
            </a:r>
          </a:p>
          <a:p>
            <a:pPr marL="146050" indent="0">
              <a:buNone/>
            </a:pPr>
            <a:r>
              <a:rPr lang="pt-BR" sz="2400" b="1" dirty="0">
                <a:solidFill>
                  <a:schemeClr val="bg2"/>
                </a:solidFill>
              </a:rPr>
              <a:t>Mártires do Cristianismo, rogai por nós!</a:t>
            </a:r>
          </a:p>
        </p:txBody>
      </p:sp>
    </p:spTree>
    <p:extLst>
      <p:ext uri="{BB962C8B-B14F-4D97-AF65-F5344CB8AC3E}">
        <p14:creationId xmlns:p14="http://schemas.microsoft.com/office/powerpoint/2010/main" val="3168671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body" idx="1"/>
          </p:nvPr>
        </p:nvSpPr>
        <p:spPr>
          <a:xfrm>
            <a:off x="729450" y="1398525"/>
            <a:ext cx="7688700" cy="349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Dessa maneira, não tendo surgido bruscamente, a ideia encontra, ao aparecer, espíritos preparados para aceitá-la. Assim foi com as ideias cristãs, pressentidas muitos séculos antes de Jesus e dos essênios, e das quais Sócrates e Platão foram os principais precursores.</a:t>
            </a:r>
            <a:endParaRPr sz="24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body" idx="1"/>
          </p:nvPr>
        </p:nvSpPr>
        <p:spPr>
          <a:xfrm>
            <a:off x="729450" y="1390775"/>
            <a:ext cx="7688700" cy="365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Sócrates, assim como o Cristo, nada escreveu ou, pelo menos, nada deixou escrito. Teve a morte dos criminosos por haver atacado as crenças tradicionais e colocado a verdadeira virtude acima da hipocrisia e da ilusão dos formalismos. Em uma palavra, por haver combatido os preconceitos religiosos.</a:t>
            </a:r>
            <a:endParaRPr sz="24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>
            <a:spLocks noGrp="1"/>
          </p:cNvSpPr>
          <p:nvPr>
            <p:ph type="body" idx="1"/>
          </p:nvPr>
        </p:nvSpPr>
        <p:spPr>
          <a:xfrm>
            <a:off x="577050" y="1208694"/>
            <a:ext cx="7989900" cy="38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Assim como Jesus foi acusado pelos fariseus de corromper o povo com os Seus ensinamentos, Ele também foi acusado pelos fariseus de seu tempo – pois que os tem havido em todas as épocas – de desviar a juventude, ao proclamar o dogma da unidade de Deus, da imortalidade da alma e da existência da vida futura. </a:t>
            </a:r>
            <a:endParaRPr sz="24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79158C-5BD9-DAE1-6C60-5EDEBCE755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96685" y="1441200"/>
            <a:ext cx="7688700" cy="2261100"/>
          </a:xfrm>
        </p:spPr>
        <p:txBody>
          <a:bodyPr>
            <a:normAutofit/>
          </a:bodyPr>
          <a:lstStyle/>
          <a:p>
            <a:pPr marL="146050" indent="0" algn="just"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Da mesma forma porque hoje conhecemos a doutrina de Jesus pelo que escreveram os Seus discípulos, só se conhece a de Sócrates através dos escritos de seu discípulo Platão.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46984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9"/>
          <p:cNvSpPr txBox="1">
            <a:spLocks noGrp="1"/>
          </p:cNvSpPr>
          <p:nvPr>
            <p:ph type="body" idx="1"/>
          </p:nvPr>
        </p:nvSpPr>
        <p:spPr>
          <a:xfrm>
            <a:off x="729450" y="1313075"/>
            <a:ext cx="7755000" cy="35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pt-BR" sz="2400" b="1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Àqueles que olharem esse paralelo como uma profanação, pretendendo não ser possível haver semelhanças entre a doutrina de um pagão e a do Cristo, responderemos que a doutrina de Sócrates não foi pagã, pois tinha por objetivo combater o paganismo. </a:t>
            </a:r>
            <a:endParaRPr sz="2400" b="1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1504</Words>
  <Application>Microsoft Office PowerPoint</Application>
  <PresentationFormat>Apresentação na tela (16:9)</PresentationFormat>
  <Paragraphs>77</Paragraphs>
  <Slides>41</Slides>
  <Notes>30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41</vt:i4>
      </vt:variant>
    </vt:vector>
  </HeadingPairs>
  <TitlesOfParts>
    <vt:vector size="46" baseType="lpstr">
      <vt:lpstr>Arial</vt:lpstr>
      <vt:lpstr>Verdana</vt:lpstr>
      <vt:lpstr>Lato</vt:lpstr>
      <vt:lpstr>Raleway</vt:lpstr>
      <vt:lpstr>Streamline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cp:lastModifiedBy>Z</cp:lastModifiedBy>
  <cp:revision>21</cp:revision>
  <dcterms:modified xsi:type="dcterms:W3CDTF">2024-01-04T02:12:21Z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2023-12-29T01:59:17Z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938f5183-47cc-4970-95a7-651457fa053e</vt:lpwstr>
  </property>
  <property fmtid="{D5CDD505-2E9C-101B-9397-08002B2CF9AE}" pid="7" name="MSIP_Label_defa4170-0d19-0005-0004-bc88714345d2_ActionId">
    <vt:lpwstr>eb60ff8a-1f1a-45e7-ad0f-b561b6ab7b4d</vt:lpwstr>
  </property>
  <property fmtid="{D5CDD505-2E9C-101B-9397-08002B2CF9AE}" pid="8" name="MSIP_Label_defa4170-0d19-0005-0004-bc88714345d2_ContentBits">
    <vt:lpwstr>0</vt:lpwstr>
  </property>
</Properties>
</file>